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Crimson Pro Semi Bold"/>
      <p:regular r:id="rId22"/>
    </p:embeddedFont>
    <p:embeddedFont>
      <p:font typeface="Crimson Pro Semi Bold"/>
      <p:regular r:id="rId23"/>
    </p:embeddedFont>
    <p:embeddedFont>
      <p:font typeface="Crimson Pro Semi Bold"/>
      <p:regular r:id="rId24"/>
    </p:embeddedFont>
    <p:embeddedFont>
      <p:font typeface="Crimson Pro Semi Bold"/>
      <p:regular r:id="rId25"/>
    </p:embeddedFont>
    <p:embeddedFont>
      <p:font typeface="Heebo"/>
      <p:regular r:id="rId26"/>
    </p:embeddedFont>
    <p:embeddedFont>
      <p:font typeface="Heebo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" TargetMode="External"/><Relationship Id="rId3" Type="http://schemas.openxmlformats.org/officeDocument/2006/relationships/hyperlink" Target="https://playwright.dev/docs/intro" TargetMode="External"/><Relationship Id="rId1" Type="http://schemas.openxmlformats.org/officeDocument/2006/relationships/image" Target="../media/image-10-1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4" Type="http://schemas.openxmlformats.org/officeDocument/2006/relationships/image" Target="../media/image-13-4.png"/><Relationship Id="rId5" Type="http://schemas.openxmlformats.org/officeDocument/2006/relationships/image" Target="../media/image-13-5.svg"/><Relationship Id="rId6" Type="http://schemas.openxmlformats.org/officeDocument/2006/relationships/image" Target="../media/image-13-6.png"/><Relationship Id="rId7" Type="http://schemas.openxmlformats.org/officeDocument/2006/relationships/image" Target="../media/image-13-7.svg"/><Relationship Id="rId8" Type="http://schemas.openxmlformats.org/officeDocument/2006/relationships/slideLayout" Target="../slideLayouts/slideLayout14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319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Playwright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3150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Modern End-to-End Testing Framework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65617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i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Presented by SINDUJA 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517219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November 25, 2025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93487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3771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Getting Started with Playwright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883235" y="836176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5883235" y="1013579"/>
            <a:ext cx="8350329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5883235" y="110073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Prerequisites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883235" y="1345883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Node.js is installed on your system: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5883235" y="1595318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Download from </a:t>
            </a:r>
            <a:pPr algn="l" indent="0" marL="0">
              <a:lnSpc>
                <a:spcPts val="1400"/>
              </a:lnSpc>
              <a:buNone/>
            </a:pPr>
            <a:r>
              <a:rPr lang="en-US" sz="85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nodejs.org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(LTS version recommended)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883235" y="1816418"/>
            <a:ext cx="83503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Verify installation: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node --version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--version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5883235" y="2045137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Minimum Node.js version: 16 or higher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5883235" y="2424946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5883235" y="2602349"/>
            <a:ext cx="8350329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3" name="Text 10"/>
          <p:cNvSpPr/>
          <p:nvPr/>
        </p:nvSpPr>
        <p:spPr>
          <a:xfrm>
            <a:off x="5883235" y="268950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Installation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5883235" y="2934653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Playwright in your project: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5883235" y="3243620"/>
            <a:ext cx="8350329" cy="351472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6" name="Shape 13"/>
          <p:cNvSpPr/>
          <p:nvPr/>
        </p:nvSpPr>
        <p:spPr>
          <a:xfrm>
            <a:off x="5877639" y="3243620"/>
            <a:ext cx="8361521" cy="351472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7" name="Text 14"/>
          <p:cNvSpPr/>
          <p:nvPr/>
        </p:nvSpPr>
        <p:spPr>
          <a:xfrm>
            <a:off x="5990987" y="3328630"/>
            <a:ext cx="813482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init playwright@latest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5883235" y="3722608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command guides you through configuration.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5883235" y="410241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850" dirty="0"/>
          </a:p>
        </p:txBody>
      </p:sp>
      <p:sp>
        <p:nvSpPr>
          <p:cNvPr id="20" name="Shape 17"/>
          <p:cNvSpPr/>
          <p:nvPr/>
        </p:nvSpPr>
        <p:spPr>
          <a:xfrm>
            <a:off x="5883235" y="4279821"/>
            <a:ext cx="8350329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1" name="Text 18"/>
          <p:cNvSpPr/>
          <p:nvPr/>
        </p:nvSpPr>
        <p:spPr>
          <a:xfrm>
            <a:off x="5883235" y="436697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Basic Setup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5883235" y="4612124"/>
            <a:ext cx="83503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default configuration file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playwright.config.ts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is created. You can customize settings like browser types, timeouts, and reporters here.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5883235" y="4869180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your tests with:</a:t>
            </a:r>
            <a:endParaRPr lang="en-US" sz="850" dirty="0"/>
          </a:p>
        </p:txBody>
      </p:sp>
      <p:sp>
        <p:nvSpPr>
          <p:cNvPr id="24" name="Shape 21"/>
          <p:cNvSpPr/>
          <p:nvPr/>
        </p:nvSpPr>
        <p:spPr>
          <a:xfrm>
            <a:off x="5883235" y="5178147"/>
            <a:ext cx="8350329" cy="351472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25" name="Shape 22"/>
          <p:cNvSpPr/>
          <p:nvPr/>
        </p:nvSpPr>
        <p:spPr>
          <a:xfrm>
            <a:off x="5877639" y="5178147"/>
            <a:ext cx="8361521" cy="351472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26" name="Text 23"/>
          <p:cNvSpPr/>
          <p:nvPr/>
        </p:nvSpPr>
        <p:spPr>
          <a:xfrm>
            <a:off x="5990987" y="5263158"/>
            <a:ext cx="813482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</a:t>
            </a:r>
            <a:endParaRPr lang="en-US" sz="850" dirty="0"/>
          </a:p>
        </p:txBody>
      </p:sp>
      <p:sp>
        <p:nvSpPr>
          <p:cNvPr id="27" name="Text 24"/>
          <p:cNvSpPr/>
          <p:nvPr/>
        </p:nvSpPr>
        <p:spPr>
          <a:xfrm>
            <a:off x="5883235" y="572797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850" dirty="0"/>
          </a:p>
        </p:txBody>
      </p:sp>
      <p:sp>
        <p:nvSpPr>
          <p:cNvPr id="28" name="Shape 25"/>
          <p:cNvSpPr/>
          <p:nvPr/>
        </p:nvSpPr>
        <p:spPr>
          <a:xfrm>
            <a:off x="5883235" y="5905381"/>
            <a:ext cx="8350329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9" name="Text 26"/>
          <p:cNvSpPr/>
          <p:nvPr/>
        </p:nvSpPr>
        <p:spPr>
          <a:xfrm>
            <a:off x="5883235" y="59925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Your First Test</a:t>
            </a:r>
            <a:endParaRPr lang="en-US" sz="1100" dirty="0"/>
          </a:p>
        </p:txBody>
      </p:sp>
      <p:sp>
        <p:nvSpPr>
          <p:cNvPr id="30" name="Text 27"/>
          <p:cNvSpPr/>
          <p:nvPr/>
        </p:nvSpPr>
        <p:spPr>
          <a:xfrm>
            <a:off x="5883235" y="6237684"/>
            <a:ext cx="83503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a new file, e.g.,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tests/my-first.spec.ts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and add:</a:t>
            </a:r>
            <a:endParaRPr lang="en-US" sz="850" dirty="0"/>
          </a:p>
        </p:txBody>
      </p:sp>
      <p:sp>
        <p:nvSpPr>
          <p:cNvPr id="31" name="Shape 28"/>
          <p:cNvSpPr/>
          <p:nvPr/>
        </p:nvSpPr>
        <p:spPr>
          <a:xfrm>
            <a:off x="5883235" y="6554272"/>
            <a:ext cx="8350329" cy="1258729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32" name="Shape 29"/>
          <p:cNvSpPr/>
          <p:nvPr/>
        </p:nvSpPr>
        <p:spPr>
          <a:xfrm>
            <a:off x="5877639" y="6554272"/>
            <a:ext cx="8361521" cy="1258729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33" name="Text 30"/>
          <p:cNvSpPr/>
          <p:nvPr/>
        </p:nvSpPr>
        <p:spPr>
          <a:xfrm>
            <a:off x="5990987" y="6639282"/>
            <a:ext cx="81348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test, expect } from '@playwright/test';test('has title', async ({ page }) =&gt; {  await page.goto('https://playwright.dev/');  await expect(page).toHaveTitle(/Playwright/);});</a:t>
            </a:r>
            <a:endParaRPr lang="en-US" sz="850" dirty="0"/>
          </a:p>
        </p:txBody>
      </p:sp>
      <p:sp>
        <p:nvSpPr>
          <p:cNvPr id="34" name="Text 31"/>
          <p:cNvSpPr/>
          <p:nvPr/>
        </p:nvSpPr>
        <p:spPr>
          <a:xfrm>
            <a:off x="5883235" y="801135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850" dirty="0"/>
          </a:p>
        </p:txBody>
      </p:sp>
      <p:sp>
        <p:nvSpPr>
          <p:cNvPr id="35" name="Shape 32"/>
          <p:cNvSpPr/>
          <p:nvPr/>
        </p:nvSpPr>
        <p:spPr>
          <a:xfrm>
            <a:off x="5883235" y="8188762"/>
            <a:ext cx="8350329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36" name="Text 33"/>
          <p:cNvSpPr/>
          <p:nvPr/>
        </p:nvSpPr>
        <p:spPr>
          <a:xfrm>
            <a:off x="5883235" y="82759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Resource</a:t>
            </a:r>
            <a:endParaRPr lang="en-US" sz="1100" dirty="0"/>
          </a:p>
        </p:txBody>
      </p:sp>
      <p:sp>
        <p:nvSpPr>
          <p:cNvPr id="37" name="Text 34"/>
          <p:cNvSpPr/>
          <p:nvPr/>
        </p:nvSpPr>
        <p:spPr>
          <a:xfrm>
            <a:off x="5883235" y="8521065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Dive deeper into Playwright's capabilities:</a:t>
            </a:r>
            <a:endParaRPr lang="en-US" sz="850" dirty="0"/>
          </a:p>
        </p:txBody>
      </p:sp>
      <p:sp>
        <p:nvSpPr>
          <p:cNvPr id="38" name="Text 35"/>
          <p:cNvSpPr/>
          <p:nvPr/>
        </p:nvSpPr>
        <p:spPr>
          <a:xfrm>
            <a:off x="5883235" y="8770501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Official Documentation</a:t>
            </a:r>
            <a:endParaRPr lang="en-US" sz="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3632" y="603409"/>
            <a:ext cx="803124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How to Automate One Test in Playwright (Step-by-Step)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83632" y="1242417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83632" y="1461968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483632" y="1561505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Inspect Element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83632" y="1860233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browser dev tools to find the element (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Right-click → Inspect → Copy selector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83632" y="2330648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483632" y="2550200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483632" y="2649736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Choose Locator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83632" y="2948464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 smart locator: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getByText()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getByRole()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etc.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83632" y="3418880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483632" y="3638431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483632" y="3737967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Write Action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83632" y="4036695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Click, fill, type, etc.: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page.click('button');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83632" y="4507111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483632" y="4726662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8" name="Text 15"/>
          <p:cNvSpPr/>
          <p:nvPr/>
        </p:nvSpPr>
        <p:spPr>
          <a:xfrm>
            <a:off x="483632" y="4826198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Add Assertion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83632" y="5124926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Verify the expected behavior: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expect(page).toHaveText('Success');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483632" y="5595342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483632" y="5814893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2" name="Text 19"/>
          <p:cNvSpPr/>
          <p:nvPr/>
        </p:nvSpPr>
        <p:spPr>
          <a:xfrm>
            <a:off x="483632" y="5914430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Run Test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483632" y="6213158"/>
            <a:ext cx="817673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 execute the script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483632" y="6683573"/>
            <a:ext cx="138113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06</a:t>
            </a:r>
            <a:endParaRPr lang="en-US" sz="1050" dirty="0"/>
          </a:p>
        </p:txBody>
      </p:sp>
      <p:sp>
        <p:nvSpPr>
          <p:cNvPr id="25" name="Shape 22"/>
          <p:cNvSpPr/>
          <p:nvPr/>
        </p:nvSpPr>
        <p:spPr>
          <a:xfrm>
            <a:off x="483632" y="6903125"/>
            <a:ext cx="8176736" cy="1524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6" name="Text 23"/>
          <p:cNvSpPr/>
          <p:nvPr/>
        </p:nvSpPr>
        <p:spPr>
          <a:xfrm>
            <a:off x="483632" y="7002661"/>
            <a:ext cx="1727359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Debug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483632" y="7301389"/>
            <a:ext cx="81767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Check video, screenshot, or trace for failures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345" y="662107"/>
            <a:ext cx="7809309" cy="1191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Best Practices for Locators in Playwright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67345" y="2139910"/>
            <a:ext cx="3809286" cy="2872026"/>
          </a:xfrm>
          <a:prstGeom prst="roundRect">
            <a:avLst>
              <a:gd name="adj" fmla="val 3821"/>
            </a:avLst>
          </a:prstGeom>
          <a:solidFill>
            <a:srgbClr val="FFFFFF"/>
          </a:solidFill>
          <a:ln w="22860">
            <a:solidFill>
              <a:srgbClr val="AAE4F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485" y="2139910"/>
            <a:ext cx="91440" cy="2872026"/>
          </a:xfrm>
          <a:prstGeom prst="roundRect">
            <a:avLst>
              <a:gd name="adj" fmla="val 31282"/>
            </a:avLst>
          </a:prstGeom>
          <a:solidFill>
            <a:srgbClr val="AAE4FE"/>
          </a:solidFill>
          <a:ln/>
        </p:spPr>
      </p:sp>
      <p:sp>
        <p:nvSpPr>
          <p:cNvPr id="6" name="Text 3"/>
          <p:cNvSpPr/>
          <p:nvPr/>
        </p:nvSpPr>
        <p:spPr>
          <a:xfrm>
            <a:off x="949404" y="2353389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Preferred Locators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9404" y="2765584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getByRole()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Best for accessibility and mimicking user interaction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49404" y="3465433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getByText()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Ideal for static, visible content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49404" y="4165283"/>
            <a:ext cx="331374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getByLabel()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Perfect for forms and input fields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7250" y="2139910"/>
            <a:ext cx="3809405" cy="2872026"/>
          </a:xfrm>
          <a:prstGeom prst="roundRect">
            <a:avLst>
              <a:gd name="adj" fmla="val 3821"/>
            </a:avLst>
          </a:prstGeom>
          <a:solidFill>
            <a:srgbClr val="FFFFFF"/>
          </a:solidFill>
          <a:ln w="22860">
            <a:solidFill>
              <a:srgbClr val="87ADFD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644390" y="2139910"/>
            <a:ext cx="91440" cy="2872026"/>
          </a:xfrm>
          <a:prstGeom prst="roundRect">
            <a:avLst>
              <a:gd name="adj" fmla="val 31282"/>
            </a:avLst>
          </a:prstGeom>
          <a:solidFill>
            <a:srgbClr val="87ADFD"/>
          </a:solidFill>
          <a:ln/>
        </p:spPr>
      </p:sp>
      <p:sp>
        <p:nvSpPr>
          <p:cNvPr id="12" name="Text 9"/>
          <p:cNvSpPr/>
          <p:nvPr/>
        </p:nvSpPr>
        <p:spPr>
          <a:xfrm>
            <a:off x="4949309" y="2353389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Avoid Brittle Locators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949309" y="2765584"/>
            <a:ext cx="3313867" cy="157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Minimize the use of highly specific CSS selectors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getByCss()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 or XPath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getByXPath()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 that are prone to breaking with UI changes. Prioritize semantic locators.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67345" y="5202555"/>
            <a:ext cx="3809286" cy="2364938"/>
          </a:xfrm>
          <a:prstGeom prst="roundRect">
            <a:avLst>
              <a:gd name="adj" fmla="val 4640"/>
            </a:avLst>
          </a:prstGeom>
          <a:solidFill>
            <a:srgbClr val="FFFFFF"/>
          </a:solidFill>
          <a:ln w="22860">
            <a:solidFill>
              <a:srgbClr val="96B8FD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44485" y="5202555"/>
            <a:ext cx="91440" cy="2364938"/>
          </a:xfrm>
          <a:prstGeom prst="roundRect">
            <a:avLst>
              <a:gd name="adj" fmla="val 31282"/>
            </a:avLst>
          </a:prstGeom>
          <a:solidFill>
            <a:srgbClr val="96B8FD"/>
          </a:solidFill>
          <a:ln/>
        </p:spPr>
      </p:sp>
      <p:sp>
        <p:nvSpPr>
          <p:cNvPr id="16" name="Text 13"/>
          <p:cNvSpPr/>
          <p:nvPr/>
        </p:nvSpPr>
        <p:spPr>
          <a:xfrm>
            <a:off x="949404" y="5416034"/>
            <a:ext cx="244697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Auto-generated Locators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949404" y="5828228"/>
            <a:ext cx="3313747" cy="1220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Playwright's Codegen tool can automatically generate resilient locators, making it easier to start and maintain tests.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4667250" y="5202555"/>
            <a:ext cx="3809405" cy="2364938"/>
          </a:xfrm>
          <a:prstGeom prst="roundRect">
            <a:avLst>
              <a:gd name="adj" fmla="val 4640"/>
            </a:avLst>
          </a:prstGeom>
          <a:solidFill>
            <a:srgbClr val="FFFFFF"/>
          </a:solidFill>
          <a:ln w="22860">
            <a:solidFill>
              <a:srgbClr val="D4CCFA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4644390" y="5202555"/>
            <a:ext cx="91440" cy="2364938"/>
          </a:xfrm>
          <a:prstGeom prst="roundRect">
            <a:avLst>
              <a:gd name="adj" fmla="val 31282"/>
            </a:avLst>
          </a:prstGeom>
          <a:solidFill>
            <a:srgbClr val="D4CCFA"/>
          </a:solidFill>
          <a:ln/>
        </p:spPr>
      </p:sp>
      <p:sp>
        <p:nvSpPr>
          <p:cNvPr id="20" name="Text 17"/>
          <p:cNvSpPr/>
          <p:nvPr/>
        </p:nvSpPr>
        <p:spPr>
          <a:xfrm>
            <a:off x="4949309" y="5416034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Mimic User Actions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4949309" y="5828228"/>
            <a:ext cx="3313867" cy="152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Always choose locators that reflect how a real user would interact with the page, focusing on roles, labels, and visible text content for more stable and readable tests.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Live Demonstrations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20604" y="2247781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09895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930" y="2269093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1046" y="2134433"/>
            <a:ext cx="3813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1: Quick Script Generation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701046" y="2624852"/>
            <a:ext cx="66491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Open Codegen tool, interact with a web app, and generate test scripts automatically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360765" y="4144447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1133951" y="3995618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092" y="4165759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41208" y="4031099"/>
            <a:ext cx="3112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2: Running a UI Test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2041208" y="4521517"/>
            <a:ext cx="6309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Execute a login test in both headed and headless modes with video/screenshot results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1701046" y="6041112"/>
            <a:ext cx="226814" cy="1329571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1474232" y="589228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2EEE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4372" y="6062424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381488" y="5927765"/>
            <a:ext cx="3890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 3: Trace Viewer Debugging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a failing test, open Trace Viewer, and replay step-by-step to diagnose issues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920" y="706041"/>
            <a:ext cx="4971574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Playwright vs Selenium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5920" y="1625798"/>
            <a:ext cx="7752159" cy="5037773"/>
          </a:xfrm>
          <a:prstGeom prst="roundRect">
            <a:avLst>
              <a:gd name="adj" fmla="val 5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03540" y="1633418"/>
            <a:ext cx="7736919" cy="5719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02613" y="1760339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001095" y="1760339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322100" y="1760339"/>
            <a:ext cx="191952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Selenium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3540" y="2205395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02613" y="2332315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Speed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001095" y="2332315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Very fast (parallel by default)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322100" y="2332315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Slower unless manually parallelized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540" y="3095506"/>
            <a:ext cx="7736919" cy="8901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02613" y="3222427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Cross-Browser Support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001095" y="3222427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Chromium, Firefox, WebKit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322100" y="3222427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Chrome, Firefox, Safari, Edge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3540" y="3985617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02613" y="4112538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Auto-Waiting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4001095" y="4112538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Built-in (no flakiness)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322100" y="4112538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Manual waits needed (prone to flakiness)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703540" y="4875728"/>
            <a:ext cx="7736919" cy="8901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902613" y="5002649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API Testing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4001095" y="5002649"/>
            <a:ext cx="19157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Native support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6322100" y="5002649"/>
            <a:ext cx="191952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Requires additional tools</a:t>
            </a:r>
            <a:endParaRPr lang="en-US" sz="1550" dirty="0"/>
          </a:p>
        </p:txBody>
      </p:sp>
      <p:sp>
        <p:nvSpPr>
          <p:cNvPr id="25" name="Shape 22"/>
          <p:cNvSpPr/>
          <p:nvPr/>
        </p:nvSpPr>
        <p:spPr>
          <a:xfrm>
            <a:off x="703540" y="5765840"/>
            <a:ext cx="7736919" cy="890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902613" y="5892760"/>
            <a:ext cx="269319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Debugging Tools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4001095" y="5892760"/>
            <a:ext cx="191571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Trace viewer, screenshots, videos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6322100" y="5892760"/>
            <a:ext cx="191952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Limited built-in tools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695920" y="6887289"/>
            <a:ext cx="775215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offers a modern, comprehensive solution for end-to-end testing with superior speed, reliability, and developer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949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Questions?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5666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475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1355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 for Your Attention!</a:t>
            </a:r>
            <a:endParaRPr lang="en-US" sz="6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533"/>
            <a:ext cx="6419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Modern Testing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60080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Flaky Tests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Inconsistent results that reduce confidence in test reliability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60080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Slow Execution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Long test runs delaying feedback and deployments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60080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Issues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Inconsistencies across browsers and devices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Complex Debugging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Difficult to diagnose and fix test failures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Testing Silos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Lack of integration between UI and API testing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598765"/>
            <a:ext cx="5439013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Playwright?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1405" y="1800582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Modern end-to-end automation framework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1405" y="2224683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Created by Microsoft in January 2020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1405" y="2648783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Automates web applications across major browsers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1405" y="3072884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Supports both UI and API testing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1405" y="3665577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1405" y="4004786"/>
            <a:ext cx="3717250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761405" y="4174450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61405" y="4731901"/>
            <a:ext cx="3717250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Parallel execution reduces runtime significantly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696182" y="3665577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696182" y="4004786"/>
            <a:ext cx="3717369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4696182" y="4174450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Reliable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4696182" y="4731901"/>
            <a:ext cx="371736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Auto-waiting prevents flaky tests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1405" y="5808583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1405" y="6147792"/>
            <a:ext cx="7652147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7" name="Text 15"/>
          <p:cNvSpPr/>
          <p:nvPr/>
        </p:nvSpPr>
        <p:spPr>
          <a:xfrm>
            <a:off x="761405" y="6317456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Developer-Friendly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61405" y="6874907"/>
            <a:ext cx="765214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Easy to use, debug, and integrate</a:t>
            </a:r>
            <a:endParaRPr lang="en-US" sz="17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952" y="1849517"/>
            <a:ext cx="4924544" cy="4924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36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203" y="2920246"/>
            <a:ext cx="4961215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Choose Playwright?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0203" y="4093012"/>
            <a:ext cx="6549271" cy="1719382"/>
          </a:xfrm>
          <a:prstGeom prst="roundRect">
            <a:avLst>
              <a:gd name="adj" fmla="val 6382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70203" y="4070152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</p:sp>
      <p:sp>
        <p:nvSpPr>
          <p:cNvPr id="6" name="Shape 3"/>
          <p:cNvSpPr/>
          <p:nvPr/>
        </p:nvSpPr>
        <p:spPr>
          <a:xfrm>
            <a:off x="3657540" y="3805833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824" y="3978116"/>
            <a:ext cx="229791" cy="2297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4515" y="4571643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Auto-Waiting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84515" y="4985623"/>
            <a:ext cx="612064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waits for elements to be ready before interactions - fewer flaky tests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410926" y="4093012"/>
            <a:ext cx="6549271" cy="1719382"/>
          </a:xfrm>
          <a:prstGeom prst="roundRect">
            <a:avLst>
              <a:gd name="adj" fmla="val 6382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7410926" y="4070152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</p:sp>
      <p:sp>
        <p:nvSpPr>
          <p:cNvPr id="12" name="Shape 8"/>
          <p:cNvSpPr/>
          <p:nvPr/>
        </p:nvSpPr>
        <p:spPr>
          <a:xfrm>
            <a:off x="10398264" y="3805833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0547" y="3978116"/>
            <a:ext cx="229791" cy="2297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25239" y="4571643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Support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625239" y="4985623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 seamlessly on Chromium, Firefox, and WebKit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70203" y="6291024"/>
            <a:ext cx="6549271" cy="1413153"/>
          </a:xfrm>
          <a:prstGeom prst="roundRect">
            <a:avLst>
              <a:gd name="adj" fmla="val 7765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670203" y="6268164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</p:sp>
      <p:sp>
        <p:nvSpPr>
          <p:cNvPr id="18" name="Shape 13"/>
          <p:cNvSpPr/>
          <p:nvPr/>
        </p:nvSpPr>
        <p:spPr>
          <a:xfrm>
            <a:off x="3657540" y="6003846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9824" y="6176129"/>
            <a:ext cx="229791" cy="22979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84515" y="6769656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Faster Execution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884515" y="7183636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Runs tests in parallel by default, reducing total execution time.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7410926" y="6291024"/>
            <a:ext cx="6549271" cy="1413153"/>
          </a:xfrm>
          <a:prstGeom prst="roundRect">
            <a:avLst>
              <a:gd name="adj" fmla="val 7765"/>
            </a:avLst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7410926" y="6268164"/>
            <a:ext cx="6549271" cy="91440"/>
          </a:xfrm>
          <a:prstGeom prst="roundRect">
            <a:avLst>
              <a:gd name="adj" fmla="val 31413"/>
            </a:avLst>
          </a:prstGeom>
          <a:solidFill>
            <a:srgbClr val="2150FE"/>
          </a:solidFill>
          <a:ln/>
        </p:spPr>
      </p:sp>
      <p:sp>
        <p:nvSpPr>
          <p:cNvPr id="24" name="Shape 18"/>
          <p:cNvSpPr/>
          <p:nvPr/>
        </p:nvSpPr>
        <p:spPr>
          <a:xfrm>
            <a:off x="10398264" y="6003846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2150FE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0547" y="6176129"/>
            <a:ext cx="229791" cy="2297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5239" y="6769656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Developer-Friendly</a:t>
            </a:r>
            <a:endParaRPr lang="en-US" sz="1850" dirty="0"/>
          </a:p>
        </p:txBody>
      </p:sp>
      <p:sp>
        <p:nvSpPr>
          <p:cNvPr id="27" name="Text 20"/>
          <p:cNvSpPr/>
          <p:nvPr/>
        </p:nvSpPr>
        <p:spPr>
          <a:xfrm>
            <a:off x="7625239" y="7183636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Easy to use and debug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28019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Auto-Waiting &amp; Actionability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74523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Intelligent Element Handling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automatically waits for elements to be visible, stable, and interactive before performing actions.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574280" y="3324523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</p:sp>
      <p:sp>
        <p:nvSpPr>
          <p:cNvPr id="7" name="Text 4"/>
          <p:cNvSpPr/>
          <p:nvPr/>
        </p:nvSpPr>
        <p:spPr>
          <a:xfrm>
            <a:off x="7883366" y="3211116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Prevents flaky tests caused by timing issues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4066758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</p:sp>
      <p:sp>
        <p:nvSpPr>
          <p:cNvPr id="9" name="Text 6"/>
          <p:cNvSpPr/>
          <p:nvPr/>
        </p:nvSpPr>
        <p:spPr>
          <a:xfrm>
            <a:off x="7883366" y="3953351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Mimics real user behavior naturally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4808994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2150FE"/>
          </a:solidFill>
          <a:ln/>
        </p:spPr>
      </p:sp>
      <p:sp>
        <p:nvSpPr>
          <p:cNvPr id="11" name="Text 8"/>
          <p:cNvSpPr/>
          <p:nvPr/>
        </p:nvSpPr>
        <p:spPr>
          <a:xfrm>
            <a:off x="7883366" y="4695587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 manual waits or sleep commands needed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257" y="570190"/>
            <a:ext cx="5655469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Powerful Debugging Tools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7" y="1527215"/>
            <a:ext cx="620792" cy="6207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257" y="2406610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Screenshots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24257" y="2854047"/>
            <a:ext cx="7695486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Capture before and after each step to visualize test execution and identify failures quickly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257" y="3929896"/>
            <a:ext cx="620792" cy="620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257" y="4809292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Video Recording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24257" y="5256728"/>
            <a:ext cx="76954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 full test executions to replay and analyze failures in detail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257" y="6001583"/>
            <a:ext cx="620792" cy="6207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4257" y="6880979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Trace Viewer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24257" y="7328416"/>
            <a:ext cx="76954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Step-by-step debugging with replay capabilities and detailed execution traces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308" y="440293"/>
            <a:ext cx="5384721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Zero-Config / Lightweight Setup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0308" y="1180743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43188" y="1363623"/>
            <a:ext cx="2169081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Centralized Configuration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43188" y="1709738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Manage all settings for browsers, retries, and parallel execution in one simple file.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60308" y="2308860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43188" y="2491740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Cross-Browser Setup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43188" y="2837855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Easily define target browsers (Chromium, Firefox, WebKit) directly in the config.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0308" y="3436977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3188" y="3619857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Built-in Parallelism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43188" y="3965972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Playwright runs tests in parallel automatically, maximizing efficiency without complex setup.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60308" y="4565094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43188" y="4747974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Flaky Test Retries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43188" y="5094089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Configure automatic retries for tests prone to intermittent failures, improving stability.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560308" y="5693212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3188" y="5876092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Flexible Reporting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743188" y="6222206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with popular test reporters like Allure and JUnit for comprehensive test results.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560308" y="6821329"/>
            <a:ext cx="8023384" cy="968097"/>
          </a:xfrm>
          <a:prstGeom prst="roundRect">
            <a:avLst>
              <a:gd name="adj" fmla="val 248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43188" y="7004209"/>
            <a:ext cx="200132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Base URL Management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743188" y="7350323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 a base URL in your config to avoid hardcoding URLs across all your tests.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7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202" y="3018473"/>
            <a:ext cx="5761077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Capabilities - Part 1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0202" y="3890843"/>
            <a:ext cx="4310896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AAE4F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7342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AAE4FE"/>
          </a:solidFill>
          <a:ln/>
        </p:spPr>
      </p:sp>
      <p:sp>
        <p:nvSpPr>
          <p:cNvPr id="6" name="Text 3"/>
          <p:cNvSpPr/>
          <p:nvPr/>
        </p:nvSpPr>
        <p:spPr>
          <a:xfrm>
            <a:off x="940237" y="4102298"/>
            <a:ext cx="297287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Browser Context Management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0237" y="4510088"/>
            <a:ext cx="381940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Creates multiple isolated browser contexts within a single browser instance.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40237" y="5179457"/>
            <a:ext cx="3819406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context acts like a separate incognito window with independent cookies, sessions, and storage.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40237" y="6150531"/>
            <a:ext cx="3819406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i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Resource Efficiency: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No need to launch new browsers for each test, saving resources and enabling multiple users to interact with the app simultaneously.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159693" y="3890843"/>
            <a:ext cx="4310896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87ADFD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136833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87ADFD"/>
          </a:solidFill>
          <a:ln/>
        </p:spPr>
      </p:sp>
      <p:sp>
        <p:nvSpPr>
          <p:cNvPr id="12" name="Text 9"/>
          <p:cNvSpPr/>
          <p:nvPr/>
        </p:nvSpPr>
        <p:spPr>
          <a:xfrm>
            <a:off x="5439728" y="4102298"/>
            <a:ext cx="242423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Multi-Language Support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5439728" y="4510088"/>
            <a:ext cx="381940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JavaScript/TypeScript, Python, Java, and .NET compatibility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9659183" y="3890843"/>
            <a:ext cx="4311015" cy="3677960"/>
          </a:xfrm>
          <a:prstGeom prst="roundRect">
            <a:avLst>
              <a:gd name="adj" fmla="val 2983"/>
            </a:avLst>
          </a:prstGeom>
          <a:solidFill>
            <a:srgbClr val="FFFFFF"/>
          </a:solidFill>
          <a:ln w="22860">
            <a:solidFill>
              <a:srgbClr val="96B8FD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36323" y="3890843"/>
            <a:ext cx="91440" cy="3677960"/>
          </a:xfrm>
          <a:prstGeom prst="roundRect">
            <a:avLst>
              <a:gd name="adj" fmla="val 30943"/>
            </a:avLst>
          </a:prstGeom>
          <a:solidFill>
            <a:srgbClr val="96B8FD"/>
          </a:solidFill>
          <a:ln/>
        </p:spPr>
      </p:sp>
      <p:sp>
        <p:nvSpPr>
          <p:cNvPr id="16" name="Text 13"/>
          <p:cNvSpPr/>
          <p:nvPr/>
        </p:nvSpPr>
        <p:spPr>
          <a:xfrm>
            <a:off x="9939218" y="4102298"/>
            <a:ext cx="23577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Multi-Platform Testing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9939218" y="4510088"/>
            <a:ext cx="381952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Windows, Linux, macOS, iOS/Android emulation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847" y="2962751"/>
            <a:ext cx="6000036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Capabilities - Part 2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9847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ACD0F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6987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ACD0FE"/>
          </a:solidFill>
          <a:ln/>
        </p:spPr>
      </p:sp>
      <p:sp>
        <p:nvSpPr>
          <p:cNvPr id="6" name="Text 3"/>
          <p:cNvSpPr/>
          <p:nvPr/>
        </p:nvSpPr>
        <p:spPr>
          <a:xfrm>
            <a:off x="965478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Codegen Tool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65478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 user actions and generate test scripts automatically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65478" y="5187196"/>
            <a:ext cx="3791426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Great for beginners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68146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92D6F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45286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92D6FF"/>
          </a:solidFill>
          <a:ln/>
        </p:spPr>
      </p:sp>
      <p:sp>
        <p:nvSpPr>
          <p:cNvPr id="11" name="Text 8"/>
          <p:cNvSpPr/>
          <p:nvPr/>
        </p:nvSpPr>
        <p:spPr>
          <a:xfrm>
            <a:off x="5453777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Parallel Execution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5453777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tests in parallel across multiple workers by default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9656445" y="3861078"/>
            <a:ext cx="4294108" cy="1853803"/>
          </a:xfrm>
          <a:prstGeom prst="roundRect">
            <a:avLst>
              <a:gd name="adj" fmla="val 5919"/>
            </a:avLst>
          </a:prstGeom>
          <a:solidFill>
            <a:srgbClr val="FFFFFF"/>
          </a:solidFill>
          <a:ln w="22860">
            <a:solidFill>
              <a:srgbClr val="D4CCF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33585" y="3861078"/>
            <a:ext cx="91440" cy="1853803"/>
          </a:xfrm>
          <a:prstGeom prst="roundRect">
            <a:avLst>
              <a:gd name="adj" fmla="val 31865"/>
            </a:avLst>
          </a:prstGeom>
          <a:solidFill>
            <a:srgbClr val="D4CCFA"/>
          </a:solidFill>
          <a:ln/>
        </p:spPr>
      </p:sp>
      <p:sp>
        <p:nvSpPr>
          <p:cNvPr id="15" name="Text 12"/>
          <p:cNvSpPr/>
          <p:nvPr/>
        </p:nvSpPr>
        <p:spPr>
          <a:xfrm>
            <a:off x="9942076" y="4078129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CI/CD Integration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9942076" y="4497943"/>
            <a:ext cx="379142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Seamless integration with modern deployment pipelines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79847" y="5909072"/>
            <a:ext cx="4294108" cy="1785818"/>
          </a:xfrm>
          <a:prstGeom prst="roundRect">
            <a:avLst>
              <a:gd name="adj" fmla="val 6144"/>
            </a:avLst>
          </a:prstGeom>
          <a:solidFill>
            <a:srgbClr val="FFFFFF"/>
          </a:solidFill>
          <a:ln w="22860">
            <a:solidFill>
              <a:srgbClr val="C4E0FC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56987" y="5909072"/>
            <a:ext cx="91440" cy="1785818"/>
          </a:xfrm>
          <a:prstGeom prst="roundRect">
            <a:avLst>
              <a:gd name="adj" fmla="val 31865"/>
            </a:avLst>
          </a:prstGeom>
          <a:solidFill>
            <a:srgbClr val="C4E0FC"/>
          </a:solidFill>
          <a:ln/>
        </p:spPr>
      </p:sp>
      <p:sp>
        <p:nvSpPr>
          <p:cNvPr id="19" name="Text 16"/>
          <p:cNvSpPr/>
          <p:nvPr/>
        </p:nvSpPr>
        <p:spPr>
          <a:xfrm>
            <a:off x="965478" y="6126123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Network Interception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965478" y="6545937"/>
            <a:ext cx="3791426" cy="931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Mock API responses, simulate network errors, and control network traffic for stable testing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2025-11-19T11:22:35Z</dcterms:created>
  <dcterms:modified xsi:type="dcterms:W3CDTF">2025-11-19T11:22:35Z</dcterms:modified>
</cp:coreProperties>
</file>